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DM Sans" pitchFamily="2" charset="0"/>
      <p:regular r:id="rId23"/>
    </p:embeddedFont>
    <p:embeddedFont>
      <p:font typeface="DM Sans Bold" panose="020B0604020202020204" charset="0"/>
      <p:regular r:id="rId24"/>
    </p:embeddedFont>
    <p:embeddedFont>
      <p:font typeface="DM Sans Italics" panose="020B0604020202020204" charset="0"/>
      <p:regular r:id="rId25"/>
    </p:embeddedFont>
    <p:embeddedFont>
      <p:font typeface="Montserrat Light" panose="00000400000000000000" pitchFamily="2" charset="0"/>
      <p:regular r:id="rId26"/>
    </p:embeddedFont>
    <p:embeddedFont>
      <p:font typeface="Oswald" panose="00000500000000000000" pitchFamily="2" charset="0"/>
      <p:regular r:id="rId27"/>
    </p:embeddedFont>
    <p:embeddedFont>
      <p:font typeface="Oswald Bold" panose="00000800000000000000" charset="0"/>
      <p:regular r:id="rId28"/>
    </p:embeddedFont>
    <p:embeddedFont>
      <p:font typeface="Poppins" panose="00000500000000000000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"/>
              </a:rPr>
              <a:t>INTRUSION DETECTION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701" y="9192232"/>
            <a:ext cx="5138478" cy="1094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6"/>
              </a:lnSpc>
            </a:pPr>
            <a:r>
              <a:rPr lang="en-US" sz="1860" spc="465">
                <a:solidFill>
                  <a:srgbClr val="000000"/>
                </a:solidFill>
                <a:latin typeface="Poppins"/>
              </a:rPr>
              <a:t>Maaz Siddiqui            22997</a:t>
            </a:r>
          </a:p>
          <a:p>
            <a:pPr algn="l">
              <a:lnSpc>
                <a:spcPts val="2046"/>
              </a:lnSpc>
            </a:pPr>
            <a:r>
              <a:rPr lang="en-US" sz="1860" spc="465">
                <a:solidFill>
                  <a:srgbClr val="000000"/>
                </a:solidFill>
                <a:latin typeface="Poppins"/>
              </a:rPr>
              <a:t>Ashnah KhalidKhan     22889</a:t>
            </a:r>
          </a:p>
          <a:p>
            <a:pPr algn="l">
              <a:lnSpc>
                <a:spcPts val="2046"/>
              </a:lnSpc>
            </a:pPr>
            <a:r>
              <a:rPr lang="en-US" sz="1860" spc="465">
                <a:solidFill>
                  <a:srgbClr val="000000"/>
                </a:solidFill>
                <a:latin typeface="Poppins"/>
              </a:rPr>
              <a:t>Syeda Maham Jafri     22796</a:t>
            </a:r>
          </a:p>
          <a:p>
            <a:pPr algn="l">
              <a:lnSpc>
                <a:spcPts val="2338"/>
              </a:lnSpc>
            </a:pPr>
            <a:r>
              <a:rPr lang="en-US" sz="2125" spc="531">
                <a:solidFill>
                  <a:srgbClr val="000000"/>
                </a:solidFill>
                <a:latin typeface="Poppin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30119" y="684176"/>
            <a:ext cx="12418594" cy="8918647"/>
          </a:xfrm>
          <a:custGeom>
            <a:avLst/>
            <a:gdLst/>
            <a:ahLst/>
            <a:cxnLst/>
            <a:rect l="l" t="t" r="r" b="b"/>
            <a:pathLst>
              <a:path w="12418594" h="8918647">
                <a:moveTo>
                  <a:pt x="0" y="0"/>
                </a:moveTo>
                <a:lnTo>
                  <a:pt x="12418594" y="0"/>
                </a:lnTo>
                <a:lnTo>
                  <a:pt x="12418594" y="8918648"/>
                </a:lnTo>
                <a:lnTo>
                  <a:pt x="0" y="8918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07070" y="1028700"/>
            <a:ext cx="14273861" cy="8229600"/>
          </a:xfrm>
          <a:custGeom>
            <a:avLst/>
            <a:gdLst/>
            <a:ahLst/>
            <a:cxnLst/>
            <a:rect l="l" t="t" r="r" b="b"/>
            <a:pathLst>
              <a:path w="14273861" h="8229600">
                <a:moveTo>
                  <a:pt x="0" y="0"/>
                </a:moveTo>
                <a:lnTo>
                  <a:pt x="14273860" y="0"/>
                </a:lnTo>
                <a:lnTo>
                  <a:pt x="1427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97853" y="475673"/>
            <a:ext cx="13096985" cy="8929763"/>
          </a:xfrm>
          <a:custGeom>
            <a:avLst/>
            <a:gdLst/>
            <a:ahLst/>
            <a:cxnLst/>
            <a:rect l="l" t="t" r="r" b="b"/>
            <a:pathLst>
              <a:path w="13096985" h="8929763">
                <a:moveTo>
                  <a:pt x="0" y="0"/>
                </a:moveTo>
                <a:lnTo>
                  <a:pt x="13096986" y="0"/>
                </a:lnTo>
                <a:lnTo>
                  <a:pt x="13096986" y="8929762"/>
                </a:lnTo>
                <a:lnTo>
                  <a:pt x="0" y="8929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14148" y="1028700"/>
            <a:ext cx="15793127" cy="8092995"/>
          </a:xfrm>
          <a:custGeom>
            <a:avLst/>
            <a:gdLst/>
            <a:ahLst/>
            <a:cxnLst/>
            <a:rect l="l" t="t" r="r" b="b"/>
            <a:pathLst>
              <a:path w="15793127" h="8092995">
                <a:moveTo>
                  <a:pt x="0" y="0"/>
                </a:moveTo>
                <a:lnTo>
                  <a:pt x="15793126" y="0"/>
                </a:lnTo>
                <a:lnTo>
                  <a:pt x="15793126" y="8092995"/>
                </a:lnTo>
                <a:lnTo>
                  <a:pt x="0" y="8092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39425" y="4188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49760" y="398802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802657" y="3738803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48137" y="4678035"/>
            <a:ext cx="4668754" cy="486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6616" lvl="1" indent="-188308" algn="ctr">
              <a:lnSpc>
                <a:spcPts val="2407"/>
              </a:lnSpc>
              <a:buAutoNum type="arabicPeriod"/>
            </a:pPr>
            <a:r>
              <a:rPr lang="en-US" sz="1744" spc="170">
                <a:solidFill>
                  <a:srgbClr val="231F20"/>
                </a:solidFill>
                <a:latin typeface="DM Sans Bold"/>
              </a:rPr>
              <a:t>Unauthorized Access Attempts</a:t>
            </a:r>
            <a:r>
              <a:rPr lang="en-US" sz="1744" spc="170">
                <a:solidFill>
                  <a:srgbClr val="231F20"/>
                </a:solidFill>
                <a:latin typeface="DM Sans"/>
              </a:rPr>
              <a:t>: The IDS monitors login attempts and detects unauthorized access by tracking the number of failed login attempts per user and per IP address.</a:t>
            </a:r>
          </a:p>
          <a:p>
            <a:pPr algn="ctr">
              <a:lnSpc>
                <a:spcPts val="2407"/>
              </a:lnSpc>
            </a:pPr>
            <a:endParaRPr lang="en-US" sz="1744" spc="170">
              <a:solidFill>
                <a:srgbClr val="231F20"/>
              </a:solidFill>
              <a:latin typeface="DM Sans"/>
            </a:endParaRPr>
          </a:p>
          <a:p>
            <a:pPr marL="376616" lvl="1" indent="-188308" algn="ctr">
              <a:lnSpc>
                <a:spcPts val="2407"/>
              </a:lnSpc>
              <a:buAutoNum type="arabicPeriod"/>
            </a:pPr>
            <a:r>
              <a:rPr lang="en-US" sz="1744" spc="170">
                <a:solidFill>
                  <a:srgbClr val="231F20"/>
                </a:solidFill>
                <a:latin typeface="DM Sans Bold"/>
              </a:rPr>
              <a:t>Password Guessing Attacks</a:t>
            </a:r>
            <a:r>
              <a:rPr lang="en-US" sz="1744" spc="170">
                <a:solidFill>
                  <a:srgbClr val="231F20"/>
                </a:solidFill>
                <a:latin typeface="DM Sans"/>
              </a:rPr>
              <a:t>: It identifies potential password guessing attacks by analyzing the similarity between entered credentials and actual user credentials, triggering account locks or IP blocking if suspicious patterns are detected.</a:t>
            </a:r>
          </a:p>
          <a:p>
            <a:pPr algn="ctr">
              <a:lnSpc>
                <a:spcPts val="2407"/>
              </a:lnSpc>
            </a:pPr>
            <a:endParaRPr lang="en-US" sz="1744" spc="17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39425" y="8374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8662696" y="4188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354650" y="3738803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662696" y="8374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285967" y="481652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5049199" y="3738803"/>
            <a:ext cx="501082" cy="5010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285967" y="914400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92836" y="4678035"/>
            <a:ext cx="4523628" cy="470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ctr">
              <a:lnSpc>
                <a:spcPts val="2545"/>
              </a:lnSpc>
              <a:buAutoNum type="arabicPeriod"/>
            </a:pPr>
            <a:r>
              <a:rPr lang="en-US" sz="1844" spc="180">
                <a:solidFill>
                  <a:srgbClr val="231F20"/>
                </a:solidFill>
                <a:latin typeface="DM Sans Bold"/>
              </a:rPr>
              <a:t>Account Lockouts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: When multiple failed login attempts exceed a predefined threshold, the IDS locks user accounts to prevent further unauthorized access.</a:t>
            </a:r>
          </a:p>
          <a:p>
            <a:pPr algn="ctr">
              <a:lnSpc>
                <a:spcPts val="2545"/>
              </a:lnSpc>
            </a:pPr>
            <a:endParaRPr lang="en-US" sz="1844" spc="180">
              <a:solidFill>
                <a:srgbClr val="231F20"/>
              </a:solidFill>
              <a:latin typeface="DM Sans"/>
            </a:endParaRPr>
          </a:p>
          <a:p>
            <a:pPr marL="398206" lvl="1" indent="-199103" algn="ctr">
              <a:lnSpc>
                <a:spcPts val="2545"/>
              </a:lnSpc>
              <a:buAutoNum type="arabicPeriod"/>
            </a:pPr>
            <a:r>
              <a:rPr lang="en-US" sz="1844" spc="180">
                <a:solidFill>
                  <a:srgbClr val="231F20"/>
                </a:solidFill>
                <a:latin typeface="DM Sans Bold"/>
              </a:rPr>
              <a:t>Phishing and Email-based Attacks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: The IDS checks for blacklisted email addresses and blocks login attempts associated with them, helping to mitigate phishing and email-based attacks.</a:t>
            </a:r>
          </a:p>
          <a:p>
            <a:pPr algn="l">
              <a:lnSpc>
                <a:spcPts val="2545"/>
              </a:lnSpc>
            </a:pPr>
            <a:endParaRPr lang="en-US" sz="1844" spc="18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88014" y="4678035"/>
            <a:ext cx="5188564" cy="470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ctr">
              <a:lnSpc>
                <a:spcPts val="2545"/>
              </a:lnSpc>
              <a:buAutoNum type="arabicPeriod"/>
            </a:pPr>
            <a:r>
              <a:rPr lang="en-US" sz="1844" spc="180">
                <a:solidFill>
                  <a:srgbClr val="231F20"/>
                </a:solidFill>
                <a:latin typeface="DM Sans Bold"/>
              </a:rPr>
              <a:t>Denial-of-Service (DoS) Attacks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: The IDS monitors network traffic levels and generates alerts if traffic exceeds a specified threshold, which helps in detecting and responding to potential DoS attacks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.</a:t>
            </a:r>
          </a:p>
          <a:p>
            <a:pPr marL="398206" lvl="1" indent="-199103" algn="ctr">
              <a:lnSpc>
                <a:spcPts val="2545"/>
              </a:lnSpc>
              <a:buAutoNum type="arabicPeriod"/>
            </a:pPr>
            <a:r>
              <a:rPr lang="en-US" sz="1844" spc="180">
                <a:solidFill>
                  <a:srgbClr val="231F20"/>
                </a:solidFill>
                <a:latin typeface="DM Sans Bold"/>
              </a:rPr>
              <a:t>IP Address Blacklisting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: Suspicious source or destination IP addresses trigger warnings and can be blacklisted by the IDS to prevent further access attempts from those addresses.</a:t>
            </a:r>
          </a:p>
          <a:p>
            <a:pPr algn="ctr">
              <a:lnSpc>
                <a:spcPts val="2545"/>
              </a:lnSpc>
            </a:pPr>
            <a:endParaRPr lang="en-US" sz="1844" spc="180">
              <a:solidFill>
                <a:srgbClr val="231F20"/>
              </a:solidFill>
              <a:latin typeface="DM Sans"/>
            </a:endParaRPr>
          </a:p>
          <a:p>
            <a:pPr algn="ctr">
              <a:lnSpc>
                <a:spcPts val="2545"/>
              </a:lnSpc>
            </a:pPr>
            <a:endParaRPr lang="en-US" sz="1844" spc="18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3" name="Freeform 23"/>
          <p:cNvSpPr/>
          <p:nvPr/>
        </p:nvSpPr>
        <p:spPr>
          <a:xfrm rot="-10799999">
            <a:off x="-4795652" y="-89798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61704" y="1772954"/>
            <a:ext cx="11232179" cy="8249583"/>
          </a:xfrm>
          <a:custGeom>
            <a:avLst/>
            <a:gdLst/>
            <a:ahLst/>
            <a:cxnLst/>
            <a:rect l="l" t="t" r="r" b="b"/>
            <a:pathLst>
              <a:path w="11232179" h="8249583">
                <a:moveTo>
                  <a:pt x="0" y="0"/>
                </a:moveTo>
                <a:lnTo>
                  <a:pt x="11232179" y="0"/>
                </a:lnTo>
                <a:lnTo>
                  <a:pt x="11232179" y="8249583"/>
                </a:lnTo>
                <a:lnTo>
                  <a:pt x="0" y="8249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92" b="-11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78847" y="150669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>
                <a:solidFill>
                  <a:srgbClr val="231F20"/>
                </a:solidFill>
                <a:latin typeface="Oswald Bold"/>
              </a:rPr>
              <a:t>TESTING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1744806"/>
            <a:ext cx="11670462" cy="8218853"/>
          </a:xfrm>
          <a:custGeom>
            <a:avLst/>
            <a:gdLst/>
            <a:ahLst/>
            <a:cxnLst/>
            <a:rect l="l" t="t" r="r" b="b"/>
            <a:pathLst>
              <a:path w="11670462" h="8218853">
                <a:moveTo>
                  <a:pt x="0" y="0"/>
                </a:moveTo>
                <a:lnTo>
                  <a:pt x="11670462" y="0"/>
                </a:lnTo>
                <a:lnTo>
                  <a:pt x="11670462" y="8218854"/>
                </a:lnTo>
                <a:lnTo>
                  <a:pt x="0" y="8218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78847" y="150669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>
                <a:solidFill>
                  <a:srgbClr val="231F20"/>
                </a:solidFill>
                <a:latin typeface="Oswald Bold"/>
              </a:rPr>
              <a:t>TESTING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0202" y="1986726"/>
            <a:ext cx="15331076" cy="7059671"/>
          </a:xfrm>
          <a:custGeom>
            <a:avLst/>
            <a:gdLst/>
            <a:ahLst/>
            <a:cxnLst/>
            <a:rect l="l" t="t" r="r" b="b"/>
            <a:pathLst>
              <a:path w="15331076" h="7059671">
                <a:moveTo>
                  <a:pt x="0" y="0"/>
                </a:moveTo>
                <a:lnTo>
                  <a:pt x="15331076" y="0"/>
                </a:lnTo>
                <a:lnTo>
                  <a:pt x="15331076" y="7059670"/>
                </a:lnTo>
                <a:lnTo>
                  <a:pt x="0" y="7059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78847" y="150669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>
                <a:solidFill>
                  <a:srgbClr val="231F20"/>
                </a:solidFill>
                <a:latin typeface="Oswald Bold"/>
              </a:rPr>
              <a:t>TESTING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580188"/>
            <a:chOff x="0" y="0"/>
            <a:chExt cx="1279723" cy="14250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425022"/>
            </a:xfrm>
            <a:custGeom>
              <a:avLst/>
              <a:gdLst/>
              <a:ahLst/>
              <a:cxnLst/>
              <a:rect l="l" t="t" r="r" b="b"/>
              <a:pathLst>
                <a:path w="1279723" h="1425022">
                  <a:moveTo>
                    <a:pt x="0" y="0"/>
                  </a:moveTo>
                  <a:lnTo>
                    <a:pt x="1279723" y="0"/>
                  </a:lnTo>
                  <a:lnTo>
                    <a:pt x="1279723" y="1425022"/>
                  </a:lnTo>
                  <a:lnTo>
                    <a:pt x="0" y="142502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482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524634"/>
            <a:chOff x="0" y="0"/>
            <a:chExt cx="1279723" cy="14077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407738"/>
            </a:xfrm>
            <a:custGeom>
              <a:avLst/>
              <a:gdLst/>
              <a:ahLst/>
              <a:cxnLst/>
              <a:rect l="l" t="t" r="r" b="b"/>
              <a:pathLst>
                <a:path w="1279723" h="1407738">
                  <a:moveTo>
                    <a:pt x="0" y="0"/>
                  </a:moveTo>
                  <a:lnTo>
                    <a:pt x="1279723" y="0"/>
                  </a:lnTo>
                  <a:lnTo>
                    <a:pt x="1279723" y="1407738"/>
                  </a:lnTo>
                  <a:lnTo>
                    <a:pt x="0" y="140773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464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524634"/>
            <a:chOff x="0" y="0"/>
            <a:chExt cx="1279723" cy="14077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407738"/>
            </a:xfrm>
            <a:custGeom>
              <a:avLst/>
              <a:gdLst/>
              <a:ahLst/>
              <a:cxnLst/>
              <a:rect l="l" t="t" r="r" b="b"/>
              <a:pathLst>
                <a:path w="1279723" h="1407738">
                  <a:moveTo>
                    <a:pt x="0" y="0"/>
                  </a:moveTo>
                  <a:lnTo>
                    <a:pt x="1279723" y="0"/>
                  </a:lnTo>
                  <a:lnTo>
                    <a:pt x="1279723" y="1407738"/>
                  </a:lnTo>
                  <a:lnTo>
                    <a:pt x="0" y="140773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464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RECOMMENDATIONS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74468" y="4910161"/>
            <a:ext cx="3789047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Regular Security Audits: Conduct regular security audits and penetration testing to identify vulnerabilities and weaknesses in the system.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51377" y="7108870"/>
            <a:ext cx="3789047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Cross-Site Scripting (XSS) Prevention: Implement measures to sanitize and validate user input to prevent XSS attacks.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73854" y="5105400"/>
            <a:ext cx="3140292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FEFEF"/>
                </a:solidFill>
                <a:latin typeface="Canva Sans"/>
              </a:rPr>
              <a:t>User Awareness Training: Provide regular security awareness training to users to educate them about common threats and best practices for maintaining security.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95881" y="4743474"/>
            <a:ext cx="3724825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2F4F5"/>
                </a:solidFill>
                <a:latin typeface="Canva Sans"/>
              </a:rPr>
              <a:t>Threat Intelligence Integration: Integrate threat intelligence feeds to stay updated on emerging threats and known malicious IP addresses, domains, and email addresses.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95881" y="7222181"/>
            <a:ext cx="3724825" cy="184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sz="1772">
                <a:solidFill>
                  <a:srgbClr val="F2F4F5"/>
                </a:solidFill>
                <a:latin typeface="Canva Sans"/>
              </a:rPr>
              <a:t>Session Management: Implement secure session management techniques, such as session tokens with short expiry times and secure cookie attributes, to mitigate session hijacking attacks.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86644" y="3441556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5600844"/>
            <a:chOff x="0" y="0"/>
            <a:chExt cx="368852" cy="14751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475119"/>
            </a:xfrm>
            <a:custGeom>
              <a:avLst/>
              <a:gdLst/>
              <a:ahLst/>
              <a:cxnLst/>
              <a:rect l="l" t="t" r="r" b="b"/>
              <a:pathLst>
                <a:path w="368852" h="1475119">
                  <a:moveTo>
                    <a:pt x="0" y="0"/>
                  </a:moveTo>
                  <a:lnTo>
                    <a:pt x="368852" y="0"/>
                  </a:lnTo>
                  <a:lnTo>
                    <a:pt x="368852" y="1475119"/>
                  </a:lnTo>
                  <a:lnTo>
                    <a:pt x="0" y="147511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494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4127355"/>
            <a:ext cx="9605796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SECURITY REQUIREMENTS AND POTENTIAL THREATS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IMPLEMENTATION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TESTING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RECOMMENDATIONS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5008512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COMPONENTS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72531" y="502066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82923" y="6005886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By analyzing incoming and outgoing traffic, IDS can swiftly detect and respond to unauthorized access, misuse, or malicious behavior..</a:t>
            </a:r>
          </a:p>
        </p:txBody>
      </p:sp>
      <p:sp>
        <p:nvSpPr>
          <p:cNvPr id="15" name="Freeform 15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448633" y="1246181"/>
            <a:ext cx="6810667" cy="8198245"/>
          </a:xfrm>
          <a:custGeom>
            <a:avLst/>
            <a:gdLst/>
            <a:ahLst/>
            <a:cxnLst/>
            <a:rect l="l" t="t" r="r" b="b"/>
            <a:pathLst>
              <a:path w="6810667" h="8198245">
                <a:moveTo>
                  <a:pt x="0" y="0"/>
                </a:moveTo>
                <a:lnTo>
                  <a:pt x="6810667" y="0"/>
                </a:lnTo>
                <a:lnTo>
                  <a:pt x="6810667" y="8198245"/>
                </a:lnTo>
                <a:lnTo>
                  <a:pt x="0" y="8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493" r="-531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917180"/>
            <a:ext cx="9730085" cy="145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1"/>
              </a:lnSpc>
            </a:pPr>
            <a:r>
              <a:rPr lang="en-US" sz="8682" spc="850">
                <a:solidFill>
                  <a:srgbClr val="231F20"/>
                </a:solidFill>
                <a:latin typeface="Oswald Bold"/>
              </a:rPr>
              <a:t> 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20113" y="3577163"/>
            <a:ext cx="739499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In the realm of cybersecurity, Intrusion Detection Systems (IDS) serve as vital sentinels, constantly monitoring network and system activities for signs of potential threat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81785" y="470370"/>
            <a:ext cx="15277515" cy="346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SECURITY REQUIREMENTS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4905847"/>
            <a:ext cx="14194494" cy="504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699" lvl="1" indent="-312849" algn="l">
              <a:lnSpc>
                <a:spcPts val="3999"/>
              </a:lnSpc>
              <a:buAutoNum type="arabicPeriod"/>
            </a:pPr>
            <a:r>
              <a:rPr lang="en-US" sz="2898" spc="284">
                <a:solidFill>
                  <a:srgbClr val="F5FFF5"/>
                </a:solidFill>
                <a:latin typeface="DM Sans Bold"/>
              </a:rPr>
              <a:t>Firewall:</a:t>
            </a:r>
            <a:r>
              <a:rPr lang="en-US" sz="2898" spc="284">
                <a:solidFill>
                  <a:srgbClr val="F5FFF5"/>
                </a:solidFill>
                <a:latin typeface="DM Sans"/>
              </a:rPr>
              <a:t> Acts as a gatekeeper for networks, allowing only safe data to pass through by monitoring incoming and outgoing traffic based on predefined security rules.</a:t>
            </a:r>
          </a:p>
          <a:p>
            <a:pPr marL="625699" lvl="1" indent="-312849" algn="l">
              <a:lnSpc>
                <a:spcPts val="3999"/>
              </a:lnSpc>
              <a:buAutoNum type="arabicPeriod"/>
            </a:pPr>
            <a:r>
              <a:rPr lang="en-US" sz="2898" spc="284">
                <a:solidFill>
                  <a:srgbClr val="F5FFF5"/>
                </a:solidFill>
                <a:latin typeface="DM Sans Bold"/>
              </a:rPr>
              <a:t>Network Segmentation:</a:t>
            </a:r>
            <a:r>
              <a:rPr lang="en-US" sz="2898" spc="284">
                <a:solidFill>
                  <a:srgbClr val="F5FFF5"/>
                </a:solidFill>
                <a:latin typeface="DM Sans"/>
              </a:rPr>
              <a:t> Divides networks into segments or subnets to define boundaries, enhancing security by isolating assets with common functions or risks.</a:t>
            </a:r>
          </a:p>
          <a:p>
            <a:pPr marL="625699" lvl="1" indent="-312849" algn="l">
              <a:lnSpc>
                <a:spcPts val="3999"/>
              </a:lnSpc>
              <a:buAutoNum type="arabicPeriod"/>
            </a:pPr>
            <a:r>
              <a:rPr lang="en-US" sz="2898" spc="284">
                <a:solidFill>
                  <a:srgbClr val="F5FFF5"/>
                </a:solidFill>
                <a:latin typeface="DM Sans Bold"/>
              </a:rPr>
              <a:t>Access Control:</a:t>
            </a:r>
            <a:r>
              <a:rPr lang="en-US" sz="2898" spc="284">
                <a:solidFill>
                  <a:srgbClr val="F5FFF5"/>
                </a:solidFill>
                <a:latin typeface="DM Sans"/>
              </a:rPr>
              <a:t> Ensures that only authorized individuals can access resources by defining rules and procedures for physical and digital acces.</a:t>
            </a:r>
          </a:p>
          <a:p>
            <a:pPr algn="l">
              <a:lnSpc>
                <a:spcPts val="3999"/>
              </a:lnSpc>
            </a:pPr>
            <a:endParaRPr lang="en-US" sz="2898" spc="284">
              <a:solidFill>
                <a:srgbClr val="F5FFF5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81785" y="470370"/>
            <a:ext cx="15277515" cy="346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SECURITY REQUIREMENTS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4905847"/>
            <a:ext cx="14194494" cy="504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699" lvl="1" indent="-312849" algn="l">
              <a:lnSpc>
                <a:spcPts val="3999"/>
              </a:lnSpc>
              <a:buAutoNum type="arabicPeriod"/>
            </a:pPr>
            <a:r>
              <a:rPr lang="en-US" sz="2898" spc="284">
                <a:solidFill>
                  <a:srgbClr val="F5FFF5"/>
                </a:solidFill>
                <a:latin typeface="DM Sans Bold"/>
              </a:rPr>
              <a:t>Remote Access VPN:</a:t>
            </a:r>
            <a:r>
              <a:rPr lang="en-US" sz="2898" spc="284">
                <a:solidFill>
                  <a:srgbClr val="F5FFF5"/>
                </a:solidFill>
                <a:latin typeface="DM Sans"/>
              </a:rPr>
              <a:t> Allows secure connections to a company's network for remote employees, ensuring data privacy and security through encryption and multi-factor authentication.</a:t>
            </a:r>
          </a:p>
          <a:p>
            <a:pPr marL="625699" lvl="1" indent="-312849" algn="l">
              <a:lnSpc>
                <a:spcPts val="3999"/>
              </a:lnSpc>
              <a:buAutoNum type="arabicPeriod"/>
            </a:pPr>
            <a:r>
              <a:rPr lang="en-US" sz="2898" spc="284">
                <a:solidFill>
                  <a:srgbClr val="F5FFF5"/>
                </a:solidFill>
                <a:latin typeface="DM Sans Bold"/>
              </a:rPr>
              <a:t>Zero Trust Network Access (ZTNA):</a:t>
            </a:r>
            <a:r>
              <a:rPr lang="en-US" sz="2898" spc="284">
                <a:solidFill>
                  <a:srgbClr val="F5FFF5"/>
                </a:solidFill>
                <a:latin typeface="DM Sans"/>
              </a:rPr>
              <a:t> Restricts network access to what users need for their roles, enhancing security by limiting access to trusted entities only.</a:t>
            </a:r>
          </a:p>
          <a:p>
            <a:pPr marL="625699" lvl="1" indent="-312849" algn="l">
              <a:lnSpc>
                <a:spcPts val="3999"/>
              </a:lnSpc>
              <a:buAutoNum type="arabicPeriod"/>
            </a:pPr>
            <a:r>
              <a:rPr lang="en-US" sz="2898" spc="284">
                <a:solidFill>
                  <a:srgbClr val="F5FFF5"/>
                </a:solidFill>
                <a:latin typeface="DM Sans Bold"/>
              </a:rPr>
              <a:t>Email Security:</a:t>
            </a:r>
            <a:r>
              <a:rPr lang="en-US" sz="2898" spc="284">
                <a:solidFill>
                  <a:srgbClr val="F5FFF5"/>
                </a:solidFill>
                <a:latin typeface="DM Sans"/>
              </a:rPr>
              <a:t> Protects email communications from external threats using built-in security features and additional measures to block cyber threats.</a:t>
            </a:r>
          </a:p>
          <a:p>
            <a:pPr algn="l">
              <a:lnSpc>
                <a:spcPts val="3999"/>
              </a:lnSpc>
            </a:pPr>
            <a:endParaRPr lang="en-US" sz="2898" spc="284">
              <a:solidFill>
                <a:srgbClr val="F5FFF5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81785" y="470370"/>
            <a:ext cx="15277515" cy="346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SECURITY REQUIREMENTS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4905847"/>
            <a:ext cx="14194494" cy="554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699" lvl="1" indent="-312849" algn="l">
              <a:lnSpc>
                <a:spcPts val="3999"/>
              </a:lnSpc>
              <a:buAutoNum type="arabicPeriod"/>
            </a:pPr>
            <a:r>
              <a:rPr lang="en-US" sz="2898" spc="284">
                <a:solidFill>
                  <a:srgbClr val="F5FFF5"/>
                </a:solidFill>
                <a:latin typeface="DM Sans Bold"/>
              </a:rPr>
              <a:t>Employee Training and Awareness:</a:t>
            </a:r>
            <a:r>
              <a:rPr lang="en-US" sz="2898" spc="284">
                <a:solidFill>
                  <a:srgbClr val="F5FFF5"/>
                </a:solidFill>
                <a:latin typeface="DM Sans"/>
              </a:rPr>
              <a:t> Educates employees on maintaining robust network security through regular training sessions emphasizing phishing scams and strong password hygiene.</a:t>
            </a:r>
          </a:p>
          <a:p>
            <a:pPr marL="625699" lvl="1" indent="-312849" algn="l">
              <a:lnSpc>
                <a:spcPts val="3999"/>
              </a:lnSpc>
              <a:buAutoNum type="arabicPeriod"/>
            </a:pPr>
            <a:r>
              <a:rPr lang="en-US" sz="2898" spc="284">
                <a:solidFill>
                  <a:srgbClr val="F5FFF5"/>
                </a:solidFill>
                <a:latin typeface="DM Sans Bold"/>
              </a:rPr>
              <a:t>Incident Response Plan:</a:t>
            </a:r>
            <a:r>
              <a:rPr lang="en-US" sz="2898" spc="284">
                <a:solidFill>
                  <a:srgbClr val="F5FFF5"/>
                </a:solidFill>
                <a:latin typeface="DM Sans"/>
              </a:rPr>
              <a:t> Outlines steps to contain and mitigate security breaches, ensuring a coordinated response during critical situations.</a:t>
            </a:r>
          </a:p>
          <a:p>
            <a:pPr marL="625699" lvl="1" indent="-312849" algn="l">
              <a:lnSpc>
                <a:spcPts val="3999"/>
              </a:lnSpc>
              <a:buAutoNum type="arabicPeriod"/>
            </a:pPr>
            <a:r>
              <a:rPr lang="en-US" sz="2898" spc="284">
                <a:solidFill>
                  <a:srgbClr val="F5FFF5"/>
                </a:solidFill>
                <a:latin typeface="DM Sans Bold"/>
              </a:rPr>
              <a:t>Maintaining Data Backups:</a:t>
            </a:r>
            <a:r>
              <a:rPr lang="en-US" sz="2898" spc="284">
                <a:solidFill>
                  <a:srgbClr val="F5FFF5"/>
                </a:solidFill>
                <a:latin typeface="DM Sans"/>
              </a:rPr>
              <a:t> Regular backups provide a safety net against data loss, enabling quick recovery and minimizing downtime after cyber-attacks.</a:t>
            </a:r>
          </a:p>
          <a:p>
            <a:pPr algn="l">
              <a:lnSpc>
                <a:spcPts val="3999"/>
              </a:lnSpc>
            </a:pPr>
            <a:endParaRPr lang="en-US" sz="2898" spc="284">
              <a:solidFill>
                <a:srgbClr val="F5FFF5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Mission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Vision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179166" y="4225841"/>
            <a:ext cx="4457573" cy="2092653"/>
          </a:xfrm>
          <a:custGeom>
            <a:avLst/>
            <a:gdLst/>
            <a:ahLst/>
            <a:cxnLst/>
            <a:rect l="l" t="t" r="r" b="b"/>
            <a:pathLst>
              <a:path w="4457573" h="2092653">
                <a:moveTo>
                  <a:pt x="0" y="0"/>
                </a:moveTo>
                <a:lnTo>
                  <a:pt x="4457573" y="0"/>
                </a:lnTo>
                <a:lnTo>
                  <a:pt x="4457573" y="2092654"/>
                </a:lnTo>
                <a:lnTo>
                  <a:pt x="0" y="2092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642" b="-96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465210" y="7331514"/>
            <a:ext cx="4419220" cy="2642934"/>
          </a:xfrm>
          <a:custGeom>
            <a:avLst/>
            <a:gdLst/>
            <a:ahLst/>
            <a:cxnLst/>
            <a:rect l="l" t="t" r="r" b="b"/>
            <a:pathLst>
              <a:path w="4419220" h="2642934">
                <a:moveTo>
                  <a:pt x="0" y="0"/>
                </a:moveTo>
                <a:lnTo>
                  <a:pt x="4419220" y="0"/>
                </a:lnTo>
                <a:lnTo>
                  <a:pt x="4419220" y="2642934"/>
                </a:lnTo>
                <a:lnTo>
                  <a:pt x="0" y="2642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34" b="-56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POTENTIAL THREATS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24667" y="3767306"/>
            <a:ext cx="8900334" cy="239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Physical Sabotage 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Virus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Worms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Trojan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Spyware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Adware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Ransomware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10357" y="6828977"/>
            <a:ext cx="8512431" cy="170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Zero day Exploits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Phishing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Insider threats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Logic Bombs</a:t>
            </a:r>
          </a:p>
          <a:p>
            <a:pPr marL="427769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Unauthorized Access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OBJECTIVES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 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38875" y="4052061"/>
            <a:ext cx="6254887" cy="87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1710" spc="167">
                <a:solidFill>
                  <a:srgbClr val="231F20"/>
                </a:solidFill>
                <a:latin typeface="DM Sans Bold"/>
              </a:rPr>
              <a:t>Anomaly Identification</a:t>
            </a:r>
            <a:r>
              <a:rPr lang="en-US" sz="1710" spc="167">
                <a:solidFill>
                  <a:srgbClr val="231F20"/>
                </a:solidFill>
                <a:latin typeface="DM Sans"/>
              </a:rPr>
              <a:t>:</a:t>
            </a:r>
          </a:p>
          <a:p>
            <a:pPr marL="0" lvl="0" indent="0" algn="ctr">
              <a:lnSpc>
                <a:spcPts val="2360"/>
              </a:lnSpc>
              <a:spcBef>
                <a:spcPct val="0"/>
              </a:spcBef>
            </a:pPr>
            <a:r>
              <a:rPr lang="en-US" sz="1710" spc="167">
                <a:solidFill>
                  <a:srgbClr val="231F20"/>
                </a:solidFill>
                <a:latin typeface="DM Sans"/>
              </a:rPr>
              <a:t> IDS aims to identify anomalies or deviations from normal patterns of network or system activity.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 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340758" y="4045241"/>
            <a:ext cx="3918542" cy="331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Risk Management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: </a:t>
            </a:r>
          </a:p>
          <a:p>
            <a:pPr algn="l">
              <a:lnSpc>
                <a:spcPts val="2222"/>
              </a:lnSpc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By continuously monitoring network and system activities,</a:t>
            </a:r>
          </a:p>
          <a:p>
            <a:pPr algn="l">
              <a:lnSpc>
                <a:spcPts val="2222"/>
              </a:lnSpc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 IDS assists in identifying and assessing potential security risks and vulnerabilities. This enables organizations to prioritize and allocate resources effectively to mitigate high-risk areas and strengthen overall security posture.</a:t>
            </a:r>
          </a:p>
          <a:p>
            <a:pPr marL="0" lvl="0" indent="0" algn="l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581076" y="4045241"/>
            <a:ext cx="3593046" cy="28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646">
                <a:solidFill>
                  <a:srgbClr val="231F20"/>
                </a:solidFill>
                <a:latin typeface="Canva Sans Bold"/>
              </a:rPr>
              <a:t>Threat Detection: </a:t>
            </a:r>
          </a:p>
          <a:p>
            <a:pPr algn="ctr">
              <a:lnSpc>
                <a:spcPts val="2305"/>
              </a:lnSpc>
              <a:spcBef>
                <a:spcPct val="0"/>
              </a:spcBef>
            </a:pPr>
            <a:r>
              <a:rPr lang="en-US" sz="1646">
                <a:solidFill>
                  <a:srgbClr val="231F20"/>
                </a:solidFill>
                <a:latin typeface="Canva Sans"/>
              </a:rPr>
              <a:t>The primary objective of an IDS is to detect potential security threats and malicious activities within a network or system. This includes identifying unauthorized access attempts, malware infections, insider threats, and other suspicious behavior that may indicate a security breach.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COMPONENTS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DETECTION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84650" y="4290569"/>
            <a:ext cx="3307858" cy="235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This component is responsible for detecting potential security threats and anomalies in the system.</a:t>
            </a:r>
          </a:p>
          <a:p>
            <a:pPr marL="360623" lvl="1" indent="-180312" algn="ctr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Tracking Login Attempts</a:t>
            </a:r>
          </a:p>
          <a:p>
            <a:pPr marL="360623" lvl="1" indent="-180312" algn="ctr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Monitoring Network</a:t>
            </a:r>
          </a:p>
          <a:p>
            <a:pPr marL="360623" lvl="1" indent="-180312" algn="ctr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Detecting suspicious Login Attempts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843" y="5450456"/>
            <a:ext cx="2534389" cy="232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This component is responsible for analyzing the data collected by the Detection Component to identify potential security threats and anomalies.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 RESPONSE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65075"/>
            <a:ext cx="3097554" cy="206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This component is responsible for responding to potential security threats and anomalies identified by the Analysis Component.</a:t>
            </a:r>
          </a:p>
          <a:p>
            <a:pPr marL="360623" lvl="1" indent="-180312" algn="ctr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Locking user account</a:t>
            </a:r>
          </a:p>
          <a:p>
            <a:pPr marL="360623" lvl="1" indent="-180312" algn="ctr">
              <a:lnSpc>
                <a:spcPts val="2338"/>
              </a:lnSpc>
              <a:buFont typeface="Arial"/>
              <a:buChar char="•"/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Resetting user passwords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824</Words>
  <Application>Microsoft Office PowerPoint</Application>
  <PresentationFormat>Custom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DM Sans Bold</vt:lpstr>
      <vt:lpstr>Oswald</vt:lpstr>
      <vt:lpstr>Oswald Bold</vt:lpstr>
      <vt:lpstr>Calibri</vt:lpstr>
      <vt:lpstr>Arial</vt:lpstr>
      <vt:lpstr>Poppins</vt:lpstr>
      <vt:lpstr>Canva Sans Bold</vt:lpstr>
      <vt:lpstr>DM Sans Italics</vt:lpstr>
      <vt:lpstr>Montserrat Light</vt:lpstr>
      <vt:lpstr>DM Sans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Sec </dc:title>
  <cp:lastModifiedBy>SYEDA MAHAM JAFRI - 22796</cp:lastModifiedBy>
  <cp:revision>1</cp:revision>
  <dcterms:created xsi:type="dcterms:W3CDTF">2006-08-16T00:00:00Z</dcterms:created>
  <dcterms:modified xsi:type="dcterms:W3CDTF">2024-06-20T10:39:00Z</dcterms:modified>
  <dc:identifier>DAGDub5VTVA</dc:identifier>
</cp:coreProperties>
</file>